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90" r:id="rId4"/>
    <p:sldId id="278" r:id="rId5"/>
    <p:sldId id="263" r:id="rId6"/>
    <p:sldId id="276" r:id="rId7"/>
    <p:sldId id="265" r:id="rId8"/>
    <p:sldId id="264" r:id="rId9"/>
    <p:sldId id="272" r:id="rId10"/>
    <p:sldId id="277" r:id="rId11"/>
    <p:sldId id="270" r:id="rId12"/>
    <p:sldId id="271" r:id="rId13"/>
    <p:sldId id="267" r:id="rId14"/>
    <p:sldId id="269" r:id="rId15"/>
    <p:sldId id="284" r:id="rId16"/>
    <p:sldId id="283" r:id="rId17"/>
    <p:sldId id="275" r:id="rId18"/>
    <p:sldId id="282" r:id="rId19"/>
    <p:sldId id="286" r:id="rId20"/>
    <p:sldId id="287" r:id="rId21"/>
    <p:sldId id="291" r:id="rId22"/>
    <p:sldId id="288" r:id="rId23"/>
    <p:sldId id="285" r:id="rId24"/>
    <p:sldId id="280" r:id="rId25"/>
    <p:sldId id="281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742" autoAdjust="0"/>
  </p:normalViewPr>
  <p:slideViewPr>
    <p:cSldViewPr snapToGrid="0">
      <p:cViewPr varScale="1">
        <p:scale>
          <a:sx n="73" d="100"/>
          <a:sy n="73" d="100"/>
        </p:scale>
        <p:origin x="10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1C44A-1FB3-4A67-A2A5-0F148A4F266F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D7CEE-B27F-4196-800B-5CDA56E325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11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D7CEE-B27F-4196-800B-5CDA56E3257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50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D7CEE-B27F-4196-800B-5CDA56E3257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28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D7CEE-B27F-4196-800B-5CDA56E3257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60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CA0-B516-836B-4102-635AAAA10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5BEC4-DF0A-4828-1342-9674018A8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8F9C-B399-7168-2FD4-672BB67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93AA5-AFDE-4800-DA0E-3128873F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EC99D-1E48-B782-3BE6-3F71DF1F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96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32BB-62EF-12FA-9C04-68EC9DD8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4B932-728D-B77E-4326-A0CC4246A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00C31-E988-F6CF-4232-47AEB1AD9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32D3-A101-4A44-F4AD-03126DE5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0AF8D-0B96-8041-13E7-20AB23E5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94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6860-8FF7-5A31-5042-19C588314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9639E-4AE1-35AD-86A5-281FED110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F7C2-4862-7034-47C9-DD43F1B6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B6F00-A441-B522-860F-E96DB09A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5291-49B4-27C1-A86B-8C7A04E6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1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67E0-D185-E3D1-9CB2-267B5B9D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1E0B0-41A9-A66C-75F1-04E28BA3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EB69D-1240-7BFE-D596-3C826A2B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6A77-F319-9765-C53C-660EDFB6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4E850-5FFD-22C4-850A-43ACC962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733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9151-D02D-D188-0EF5-8012C509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BBC89-B40B-671E-14D1-415BAD1A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C553-6118-8263-22D4-1531045F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131D8-E3BC-CA82-BFE7-9A90EC76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BC936-7816-CF64-B012-65EB10EB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6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A13E-86B7-59AD-52B5-91796B97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3D8A-6660-1717-C898-B52CFECCB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780E6-6AF7-9A6D-7526-2FA3FB44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F085E-DBF1-D2FD-2F2A-A007D15F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CA7FD-4058-B436-1477-CA9C940C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2AC5D-2B00-30FC-CAE6-DB5D1F6D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79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1C07-8F2B-D9F0-82BC-D8730334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B111C-147C-55D6-D404-10A34DAC0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7C560-0CE6-8CF8-37AD-953368C6F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D2B5E-5A9A-E4B4-33EC-0F4613C76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2E1FD-C9F2-94CD-8BF4-DF45C69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2BCB1-5396-9CF3-CA9D-B4B3EC52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C1C28-1129-896A-F8FB-8E75F35F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C7807-503F-7BB9-B873-31855246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99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DDDC-8215-61EC-1517-9F553460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AEB5-3CA3-9CB9-5D70-0EEF5ECA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4D616-7B5C-7C9B-9C86-2DDF033C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63B9B-8C68-9BB6-FEEB-B78C62A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44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E8222-4708-8255-E427-0D126EF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25862-CE33-6B3D-1734-8AEAD698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7BC22-1E40-6B9C-FB85-39258EB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72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1D10-5AFA-31D7-0025-03AAB267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E3BA-372A-32E4-6C6D-EDA8BBC7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F42A0-4733-DE1B-CFD5-4089B4BE2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9C6AA-F9C4-0942-BC83-D58B8072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353E1-2E10-0822-7BC7-81E71529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D551-DB80-A439-F7D8-2F6FBA13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97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1FAC-8F09-42E7-7CED-BBF6BC23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579A7-4662-8641-A03C-F32648B5E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1D8B5-82B4-DD4B-1D3E-0982839DD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5AB14-8A06-680A-B9A5-BC1A8E52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326AA-FE61-FA0E-6CE9-16A7A277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90836-28BA-1795-B9BC-C687FF66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92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607B1-20D8-4D34-9DAC-0B6CEB9E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1DE4C-C7C6-E00B-279A-8FF1A806A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F66F-6367-25D9-674E-6A4FCD96A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5A465-9B8C-4345-8363-34658D68419B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D3E7A-50A7-A2E2-B57D-B1760ABC2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0CC65-5024-43A8-248B-7CE1472DE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7AB67E-2CFB-433F-8004-83F19AA908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5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685DC-61F8-D0A3-452D-7B2125DD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00B0F0"/>
                </a:solidFill>
              </a:rPr>
              <a:t>Neural Network Application for PIV Analysis of Steady Fluid Flow</a:t>
            </a:r>
            <a:endParaRPr lang="en-CA" sz="66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B7589-6CF4-E581-BC40-DA829EFFB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947" y="4882617"/>
            <a:ext cx="6692827" cy="1090629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Sashwat Prasadh &amp; Rebecca Ralph</a:t>
            </a:r>
          </a:p>
          <a:p>
            <a:r>
              <a:rPr lang="en-US" sz="2800" dirty="0">
                <a:solidFill>
                  <a:srgbClr val="00B050"/>
                </a:solidFill>
              </a:rPr>
              <a:t>Supervisors: Dr. J Fitzgerald &amp; Dr. J Wheeler</a:t>
            </a:r>
            <a:endParaRPr lang="en-CA" sz="2800" dirty="0">
              <a:solidFill>
                <a:srgbClr val="00B050"/>
              </a:solidFill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id&#10;&#10;Description automatically generated">
            <a:extLst>
              <a:ext uri="{FF2B5EF4-FFF2-40B4-BE49-F238E27FC236}">
                <a16:creationId xmlns:a16="http://schemas.microsoft.com/office/drawing/2014/main" id="{915E75BF-3370-FD83-916D-D757FCB1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3" t="324" r="52028" b="163"/>
          <a:stretch/>
        </p:blipFill>
        <p:spPr>
          <a:xfrm>
            <a:off x="7147249" y="226338"/>
            <a:ext cx="4830305" cy="502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D39F9-F02C-9431-A62D-EB0790F7CC99}"/>
              </a:ext>
            </a:extLst>
          </p:cNvPr>
          <p:cNvSpPr txBox="1"/>
          <p:nvPr/>
        </p:nvSpPr>
        <p:spPr>
          <a:xfrm>
            <a:off x="7474276" y="5427615"/>
            <a:ext cx="4603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Undergraduate Physics Symposium, </a:t>
            </a:r>
            <a:br>
              <a:rPr lang="en-US" sz="2800" dirty="0">
                <a:solidFill>
                  <a:srgbClr val="00B050"/>
                </a:solidFill>
              </a:rPr>
            </a:br>
            <a:r>
              <a:rPr lang="en-US" sz="2800" dirty="0">
                <a:solidFill>
                  <a:srgbClr val="00B050"/>
                </a:solidFill>
              </a:rPr>
              <a:t>August 16, 2024</a:t>
            </a:r>
            <a:endParaRPr lang="en-CA" sz="28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F1153-3109-70AE-0A72-C3B4CE4864E3}"/>
              </a:ext>
            </a:extLst>
          </p:cNvPr>
          <p:cNvSpPr txBox="1"/>
          <p:nvPr/>
        </p:nvSpPr>
        <p:spPr>
          <a:xfrm>
            <a:off x="9161817" y="265382"/>
            <a:ext cx="98682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sz="700" dirty="0"/>
          </a:p>
        </p:txBody>
      </p:sp>
    </p:spTree>
    <p:extLst>
      <p:ext uri="{BB962C8B-B14F-4D97-AF65-F5344CB8AC3E}">
        <p14:creationId xmlns:p14="http://schemas.microsoft.com/office/powerpoint/2010/main" val="296992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99ED0-768C-C8E3-8C93-F7829C0E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D5E6-BC27-F201-A978-CE06A1C45A2C}"/>
              </a:ext>
            </a:extLst>
          </p:cNvPr>
          <p:cNvSpPr txBox="1"/>
          <p:nvPr/>
        </p:nvSpPr>
        <p:spPr>
          <a:xfrm>
            <a:off x="1333877" y="55205"/>
            <a:ext cx="95242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Comparing PIV and FNN’s on different snapshots</a:t>
            </a:r>
            <a:endParaRPr lang="en-CA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2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4C99E-F92E-F537-08F4-76018D73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14C54-CFEE-A14D-65B6-6358D3EA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79FB73A-DF65-59BC-C416-41C7089D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F74DE-0357-2574-B493-56A90A66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BD8EF-65DD-9FE1-9089-34DC32CBD5E5}"/>
              </a:ext>
            </a:extLst>
          </p:cNvPr>
          <p:cNvSpPr txBox="1"/>
          <p:nvPr/>
        </p:nvSpPr>
        <p:spPr>
          <a:xfrm>
            <a:off x="181070" y="0"/>
            <a:ext cx="116742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CNN Models Predicting on Corresponding Data</a:t>
            </a:r>
            <a:endParaRPr lang="en-CA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2CB6C-7225-F3E9-3386-CF0C0E475DC1}"/>
              </a:ext>
            </a:extLst>
          </p:cNvPr>
          <p:cNvSpPr txBox="1"/>
          <p:nvPr/>
        </p:nvSpPr>
        <p:spPr>
          <a:xfrm>
            <a:off x="5343567" y="481354"/>
            <a:ext cx="224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The Caveat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66475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3E374-537F-4841-BB66-7925FBC7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BDECD-46BB-BF6D-DFA2-C182599090DF}"/>
              </a:ext>
            </a:extLst>
          </p:cNvPr>
          <p:cNvSpPr txBox="1"/>
          <p:nvPr/>
        </p:nvSpPr>
        <p:spPr>
          <a:xfrm>
            <a:off x="5342893" y="428172"/>
            <a:ext cx="228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The Caveat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37530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507FC-9C45-7425-63CE-50990F43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15F41-5785-2075-94CA-E0B6F767A791}"/>
              </a:ext>
            </a:extLst>
          </p:cNvPr>
          <p:cNvSpPr txBox="1"/>
          <p:nvPr/>
        </p:nvSpPr>
        <p:spPr>
          <a:xfrm>
            <a:off x="4434277" y="434748"/>
            <a:ext cx="355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Outliers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11220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6D2EC-7AE7-260C-7BD8-E8CE344E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6A928-60E1-308D-8CCE-9527D84B46BF}"/>
              </a:ext>
            </a:extLst>
          </p:cNvPr>
          <p:cNvSpPr txBox="1"/>
          <p:nvPr/>
        </p:nvSpPr>
        <p:spPr>
          <a:xfrm>
            <a:off x="4506704" y="443802"/>
            <a:ext cx="355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Outliers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343938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639AF-8BB3-1577-287C-2D5AE55597FA}"/>
              </a:ext>
            </a:extLst>
          </p:cNvPr>
          <p:cNvSpPr txBox="1"/>
          <p:nvPr/>
        </p:nvSpPr>
        <p:spPr>
          <a:xfrm>
            <a:off x="199851" y="0"/>
            <a:ext cx="11407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Velocity Fields: Random Flows with Controlled Statistics</a:t>
            </a:r>
            <a:endParaRPr lang="en-CA" sz="32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BEF70C-AED5-86DC-6F80-14CAC42A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/>
        </p:blipFill>
        <p:spPr>
          <a:xfrm>
            <a:off x="20" y="561315"/>
            <a:ext cx="12191980" cy="6296685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53999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71964-AB9A-538E-6703-0B0D6BDB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0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DB3F3-6740-9CB6-74C6-61B24534013B}"/>
              </a:ext>
            </a:extLst>
          </p:cNvPr>
          <p:cNvSpPr txBox="1"/>
          <p:nvPr/>
        </p:nvSpPr>
        <p:spPr>
          <a:xfrm>
            <a:off x="642796" y="887240"/>
            <a:ext cx="522385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Continuity Equation (Conservation of Mass)</a:t>
            </a:r>
          </a:p>
          <a:p>
            <a:pPr algn="ctr"/>
            <a:r>
              <a:rPr lang="en-US" sz="2800" dirty="0"/>
              <a:t>∂ρ/∂t + ∇·(</a:t>
            </a:r>
            <a:r>
              <a:rPr lang="en-US" sz="2800" dirty="0" err="1"/>
              <a:t>ρv</a:t>
            </a:r>
            <a:r>
              <a:rPr lang="en-US" sz="2800" dirty="0"/>
              <a:t>) = 0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EDD9-0EE4-83FA-3145-59EAC4B813CF}"/>
              </a:ext>
            </a:extLst>
          </p:cNvPr>
          <p:cNvSpPr txBox="1"/>
          <p:nvPr/>
        </p:nvSpPr>
        <p:spPr>
          <a:xfrm>
            <a:off x="656378" y="2109199"/>
            <a:ext cx="5223851" cy="21852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Navier-Stokes Equations</a:t>
            </a:r>
          </a:p>
          <a:p>
            <a:pPr algn="ctr"/>
            <a:r>
              <a:rPr lang="en-US" sz="2000" b="1" dirty="0"/>
              <a:t> (Conservation of Momentum)</a:t>
            </a:r>
          </a:p>
          <a:p>
            <a:pPr algn="ctr"/>
            <a:r>
              <a:rPr lang="en-US" sz="2400" dirty="0"/>
              <a:t>∇·v = 0 (continuity equation)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∂v/∂t + v·∇v = -1/</a:t>
            </a:r>
            <a:r>
              <a:rPr lang="el-GR" sz="2400" dirty="0"/>
              <a:t>ρ ∇</a:t>
            </a:r>
            <a:r>
              <a:rPr lang="en-US" sz="2400" dirty="0"/>
              <a:t>p + </a:t>
            </a:r>
            <a:r>
              <a:rPr lang="el-GR" sz="2400" dirty="0"/>
              <a:t>ν ∇²</a:t>
            </a:r>
            <a:r>
              <a:rPr lang="en-US" sz="2400" dirty="0"/>
              <a:t>v </a:t>
            </a:r>
          </a:p>
          <a:p>
            <a:pPr algn="ctr"/>
            <a:r>
              <a:rPr lang="en-US" sz="2400" dirty="0"/>
              <a:t>(momentum equation)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02691-C86C-E2B1-A67D-34D1245CAE2B}"/>
              </a:ext>
            </a:extLst>
          </p:cNvPr>
          <p:cNvSpPr txBox="1"/>
          <p:nvPr/>
        </p:nvSpPr>
        <p:spPr>
          <a:xfrm>
            <a:off x="755967" y="4516684"/>
            <a:ext cx="5088048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Darcy-</a:t>
            </a:r>
            <a:r>
              <a:rPr lang="en-CA" sz="2000" b="1" dirty="0" err="1"/>
              <a:t>Weisbach</a:t>
            </a:r>
            <a:r>
              <a:rPr lang="en-CA" sz="2000" b="1" dirty="0"/>
              <a:t> Equation (Pressure Drop)</a:t>
            </a:r>
          </a:p>
          <a:p>
            <a:pPr algn="ctr"/>
            <a:r>
              <a:rPr lang="el-GR" sz="2400" dirty="0"/>
              <a:t>Δ</a:t>
            </a:r>
            <a:r>
              <a:rPr lang="en-CA" sz="2400" dirty="0"/>
              <a:t>P = f * L * </a:t>
            </a:r>
            <a:r>
              <a:rPr lang="el-GR" sz="2400" dirty="0"/>
              <a:t>ρ * </a:t>
            </a:r>
            <a:r>
              <a:rPr lang="en-CA" sz="2400" dirty="0"/>
              <a:t>v² / (2 * 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C57D-A8C7-15C3-BAFC-FE2C10307DA8}"/>
              </a:ext>
            </a:extLst>
          </p:cNvPr>
          <p:cNvSpPr txBox="1"/>
          <p:nvPr/>
        </p:nvSpPr>
        <p:spPr>
          <a:xfrm>
            <a:off x="6687491" y="3870353"/>
            <a:ext cx="5094083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Prandtl's Boundary Layer Equation</a:t>
            </a:r>
          </a:p>
          <a:p>
            <a:pPr algn="ctr"/>
            <a:r>
              <a:rPr lang="en-US" sz="2000" b="1" dirty="0"/>
              <a:t> (Boundary Layer Flow)</a:t>
            </a:r>
          </a:p>
          <a:p>
            <a:pPr algn="ctr"/>
            <a:r>
              <a:rPr lang="en-US" sz="2400" dirty="0"/>
              <a:t>∂²v/∂y² = ν * ∂v/∂x</a:t>
            </a:r>
            <a:endParaRPr lang="en-C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B55C2-92AF-8FE4-4575-49D193AEAD97}"/>
              </a:ext>
            </a:extLst>
          </p:cNvPr>
          <p:cNvSpPr txBox="1"/>
          <p:nvPr/>
        </p:nvSpPr>
        <p:spPr>
          <a:xfrm>
            <a:off x="6615069" y="959667"/>
            <a:ext cx="5401902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Bernoulli's Equation (Conservation of Energy)</a:t>
            </a:r>
          </a:p>
          <a:p>
            <a:pPr algn="ctr"/>
            <a:r>
              <a:rPr lang="en-US" sz="2400" dirty="0"/>
              <a:t>P + 1/2ρv² + </a:t>
            </a:r>
            <a:r>
              <a:rPr lang="en-US" sz="2400" dirty="0" err="1"/>
              <a:t>ρgy</a:t>
            </a:r>
            <a:r>
              <a:rPr lang="en-US" sz="2400" dirty="0"/>
              <a:t> = constant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21987-4CDB-5202-420F-8E0BFC0562FA}"/>
              </a:ext>
            </a:extLst>
          </p:cNvPr>
          <p:cNvSpPr txBox="1"/>
          <p:nvPr/>
        </p:nvSpPr>
        <p:spPr>
          <a:xfrm>
            <a:off x="6891194" y="2383869"/>
            <a:ext cx="4644428" cy="10464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Vorticity Equation (Fluid Rotation)</a:t>
            </a:r>
          </a:p>
          <a:p>
            <a:pPr algn="ctr"/>
            <a:r>
              <a:rPr lang="en-US" sz="2400" dirty="0"/>
              <a:t>∂ω/∂t + v·∇ω = ω·∇v</a:t>
            </a:r>
          </a:p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DFBF2-BCF7-29D7-0DE2-C990C3248930}"/>
              </a:ext>
            </a:extLst>
          </p:cNvPr>
          <p:cNvSpPr txBox="1"/>
          <p:nvPr/>
        </p:nvSpPr>
        <p:spPr>
          <a:xfrm>
            <a:off x="891766" y="5730668"/>
            <a:ext cx="472591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Euler's Equation (Inviscid Flow)</a:t>
            </a:r>
          </a:p>
          <a:p>
            <a:pPr algn="ctr"/>
            <a:r>
              <a:rPr lang="en-US" sz="2400" dirty="0"/>
              <a:t>∂v/∂t + v·∇v = -1/ρ ∇p</a:t>
            </a:r>
            <a:endParaRPr lang="en-CA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6DA06-5343-8DA8-8591-7098AC133DF9}"/>
              </a:ext>
            </a:extLst>
          </p:cNvPr>
          <p:cNvSpPr txBox="1"/>
          <p:nvPr/>
        </p:nvSpPr>
        <p:spPr>
          <a:xfrm>
            <a:off x="6891194" y="5331132"/>
            <a:ext cx="4819465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Geostrophic Balance Equation</a:t>
            </a:r>
          </a:p>
          <a:p>
            <a:pPr algn="ctr"/>
            <a:r>
              <a:rPr lang="en-US" sz="2000" b="1" dirty="0"/>
              <a:t> (Atmospheric and Oceanic Flows)</a:t>
            </a:r>
          </a:p>
          <a:p>
            <a:pPr algn="ctr"/>
            <a:r>
              <a:rPr lang="en-US" sz="2400" dirty="0"/>
              <a:t>-</a:t>
            </a:r>
            <a:r>
              <a:rPr lang="en-US" sz="2400" dirty="0" err="1"/>
              <a:t>fv</a:t>
            </a:r>
            <a:r>
              <a:rPr lang="en-US" sz="2400" dirty="0"/>
              <a:t> = -1/ρ ∂p/∂x</a:t>
            </a:r>
            <a:endParaRPr lang="en-CA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7BBEF5-8C4B-03ED-88CF-7A4FAAA08DF7}"/>
              </a:ext>
            </a:extLst>
          </p:cNvPr>
          <p:cNvCxnSpPr>
            <a:cxnSpLocks/>
          </p:cNvCxnSpPr>
          <p:nvPr/>
        </p:nvCxnSpPr>
        <p:spPr>
          <a:xfrm>
            <a:off x="6325356" y="959667"/>
            <a:ext cx="84497" cy="58983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C226BA-0AA5-7C4B-7AD7-334B1FC1C78B}"/>
              </a:ext>
            </a:extLst>
          </p:cNvPr>
          <p:cNvSpPr txBox="1"/>
          <p:nvPr/>
        </p:nvSpPr>
        <p:spPr>
          <a:xfrm>
            <a:off x="2408222" y="181069"/>
            <a:ext cx="784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Key Equations in Fluid Dynamics</a:t>
            </a:r>
            <a:endParaRPr lang="en-CA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8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FB7A-BD92-2C55-7A08-1337E537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59" y="2103437"/>
            <a:ext cx="10515600" cy="1325563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Questions?</a:t>
            </a:r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782449-3376-69FD-21DE-491437CB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81" y="283191"/>
            <a:ext cx="5505165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4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15150-8390-C0C7-02A9-658D99C7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3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age of blue lines&#10;&#10;Description automatically generated">
            <a:extLst>
              <a:ext uri="{FF2B5EF4-FFF2-40B4-BE49-F238E27FC236}">
                <a16:creationId xmlns:a16="http://schemas.microsoft.com/office/drawing/2014/main" id="{E81205B9-25B3-4684-6243-2FC9F8A0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/>
        </p:blipFill>
        <p:spPr>
          <a:xfrm>
            <a:off x="0" y="0"/>
            <a:ext cx="12188953" cy="685800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61961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040FB-BEAF-6262-E5DA-EC04E8B0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5DC9E-92F4-C120-414F-BC5C3936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13" y="313108"/>
            <a:ext cx="10787974" cy="60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4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77600-918E-655C-F018-99C3676DF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0" r="23078"/>
          <a:stretch/>
        </p:blipFill>
        <p:spPr>
          <a:xfrm>
            <a:off x="2215154" y="398490"/>
            <a:ext cx="6851023" cy="60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DB3F3-6740-9CB6-74C6-61B24534013B}"/>
              </a:ext>
            </a:extLst>
          </p:cNvPr>
          <p:cNvSpPr txBox="1"/>
          <p:nvPr/>
        </p:nvSpPr>
        <p:spPr>
          <a:xfrm>
            <a:off x="642796" y="887240"/>
            <a:ext cx="522385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Continuity Equation (Conservation of Mass)</a:t>
            </a:r>
          </a:p>
          <a:p>
            <a:pPr algn="ctr"/>
            <a:r>
              <a:rPr lang="en-US" sz="2800" dirty="0"/>
              <a:t>∂ρ/∂t + ∇·(</a:t>
            </a:r>
            <a:r>
              <a:rPr lang="en-US" sz="2800" dirty="0" err="1"/>
              <a:t>ρv</a:t>
            </a:r>
            <a:r>
              <a:rPr lang="en-US" sz="2800" dirty="0"/>
              <a:t>) = 0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EDD9-0EE4-83FA-3145-59EAC4B813CF}"/>
              </a:ext>
            </a:extLst>
          </p:cNvPr>
          <p:cNvSpPr txBox="1"/>
          <p:nvPr/>
        </p:nvSpPr>
        <p:spPr>
          <a:xfrm>
            <a:off x="656378" y="2109199"/>
            <a:ext cx="5223851" cy="21852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Navier-Stokes Equations</a:t>
            </a:r>
          </a:p>
          <a:p>
            <a:pPr algn="ctr"/>
            <a:r>
              <a:rPr lang="en-US" sz="2000" b="1" dirty="0"/>
              <a:t> (Conservation of Momentum)</a:t>
            </a:r>
          </a:p>
          <a:p>
            <a:pPr algn="ctr"/>
            <a:r>
              <a:rPr lang="en-US" sz="2400" dirty="0"/>
              <a:t>∇·v = 0 (continuity equation)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∂v/∂t + v·∇v = -1/</a:t>
            </a:r>
            <a:r>
              <a:rPr lang="el-GR" sz="2400" dirty="0"/>
              <a:t>ρ ∇</a:t>
            </a:r>
            <a:r>
              <a:rPr lang="en-US" sz="2400" dirty="0"/>
              <a:t>p + </a:t>
            </a:r>
            <a:r>
              <a:rPr lang="el-GR" sz="2400" dirty="0"/>
              <a:t>ν ∇²</a:t>
            </a:r>
            <a:r>
              <a:rPr lang="en-US" sz="2400" dirty="0"/>
              <a:t>v </a:t>
            </a:r>
          </a:p>
          <a:p>
            <a:pPr algn="ctr"/>
            <a:r>
              <a:rPr lang="en-US" sz="2400" dirty="0"/>
              <a:t>(momentum equation)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02691-C86C-E2B1-A67D-34D1245CAE2B}"/>
              </a:ext>
            </a:extLst>
          </p:cNvPr>
          <p:cNvSpPr txBox="1"/>
          <p:nvPr/>
        </p:nvSpPr>
        <p:spPr>
          <a:xfrm>
            <a:off x="755967" y="4516684"/>
            <a:ext cx="5088048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Darcy-</a:t>
            </a:r>
            <a:r>
              <a:rPr lang="en-CA" sz="2000" b="1" dirty="0" err="1"/>
              <a:t>Weisbach</a:t>
            </a:r>
            <a:r>
              <a:rPr lang="en-CA" sz="2000" b="1" dirty="0"/>
              <a:t> Equation (Pressure Drop)</a:t>
            </a:r>
          </a:p>
          <a:p>
            <a:pPr algn="ctr"/>
            <a:r>
              <a:rPr lang="el-GR" sz="2400" dirty="0"/>
              <a:t>Δ</a:t>
            </a:r>
            <a:r>
              <a:rPr lang="en-CA" sz="2400" dirty="0"/>
              <a:t>P = f * L * </a:t>
            </a:r>
            <a:r>
              <a:rPr lang="el-GR" sz="2400" dirty="0"/>
              <a:t>ρ * </a:t>
            </a:r>
            <a:r>
              <a:rPr lang="en-CA" sz="2400" dirty="0"/>
              <a:t>v² / (2 * 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C57D-A8C7-15C3-BAFC-FE2C10307DA8}"/>
              </a:ext>
            </a:extLst>
          </p:cNvPr>
          <p:cNvSpPr txBox="1"/>
          <p:nvPr/>
        </p:nvSpPr>
        <p:spPr>
          <a:xfrm>
            <a:off x="6687491" y="3870353"/>
            <a:ext cx="5094083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Prandtl's Boundary Layer Equation</a:t>
            </a:r>
          </a:p>
          <a:p>
            <a:pPr algn="ctr"/>
            <a:r>
              <a:rPr lang="en-US" sz="2000" b="1" dirty="0"/>
              <a:t> (Boundary Layer Flow)</a:t>
            </a:r>
          </a:p>
          <a:p>
            <a:pPr algn="ctr"/>
            <a:r>
              <a:rPr lang="en-US" sz="2400" dirty="0"/>
              <a:t>∂²v/∂y² = ν * ∂v/∂x</a:t>
            </a:r>
            <a:endParaRPr lang="en-C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B55C2-92AF-8FE4-4575-49D193AEAD97}"/>
              </a:ext>
            </a:extLst>
          </p:cNvPr>
          <p:cNvSpPr txBox="1"/>
          <p:nvPr/>
        </p:nvSpPr>
        <p:spPr>
          <a:xfrm>
            <a:off x="6615069" y="959667"/>
            <a:ext cx="5401902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Bernoulli's Equation (Conservation of Energy)</a:t>
            </a:r>
          </a:p>
          <a:p>
            <a:pPr algn="ctr"/>
            <a:r>
              <a:rPr lang="en-US" sz="2400" dirty="0"/>
              <a:t>P + 1/2ρv² + </a:t>
            </a:r>
            <a:r>
              <a:rPr lang="en-US" sz="2400" dirty="0" err="1"/>
              <a:t>ρgy</a:t>
            </a:r>
            <a:r>
              <a:rPr lang="en-US" sz="2400" dirty="0"/>
              <a:t> = constant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21987-4CDB-5202-420F-8E0BFC0562FA}"/>
              </a:ext>
            </a:extLst>
          </p:cNvPr>
          <p:cNvSpPr txBox="1"/>
          <p:nvPr/>
        </p:nvSpPr>
        <p:spPr>
          <a:xfrm>
            <a:off x="6891194" y="2383869"/>
            <a:ext cx="4644428" cy="10464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Vorticity Equation (Fluid Rotation)</a:t>
            </a:r>
          </a:p>
          <a:p>
            <a:pPr algn="ctr"/>
            <a:r>
              <a:rPr lang="en-US" sz="2400" dirty="0"/>
              <a:t>∂ω/∂t + v·∇ω = ω·∇v</a:t>
            </a:r>
          </a:p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DFBF2-BCF7-29D7-0DE2-C990C3248930}"/>
              </a:ext>
            </a:extLst>
          </p:cNvPr>
          <p:cNvSpPr txBox="1"/>
          <p:nvPr/>
        </p:nvSpPr>
        <p:spPr>
          <a:xfrm>
            <a:off x="891766" y="5730668"/>
            <a:ext cx="472591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Euler's Equation (Inviscid Flow)</a:t>
            </a:r>
          </a:p>
          <a:p>
            <a:pPr algn="ctr"/>
            <a:r>
              <a:rPr lang="en-US" sz="2400" dirty="0"/>
              <a:t>∂v/∂t + v·∇v = -1/ρ ∇p</a:t>
            </a:r>
            <a:endParaRPr lang="en-CA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6DA06-5343-8DA8-8591-7098AC133DF9}"/>
              </a:ext>
            </a:extLst>
          </p:cNvPr>
          <p:cNvSpPr txBox="1"/>
          <p:nvPr/>
        </p:nvSpPr>
        <p:spPr>
          <a:xfrm>
            <a:off x="6891194" y="5331132"/>
            <a:ext cx="4819465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Geostrophic Balance Equation</a:t>
            </a:r>
          </a:p>
          <a:p>
            <a:pPr algn="ctr"/>
            <a:r>
              <a:rPr lang="en-US" sz="2000" b="1" dirty="0"/>
              <a:t> (Atmospheric and Oceanic Flows)</a:t>
            </a:r>
          </a:p>
          <a:p>
            <a:pPr algn="ctr"/>
            <a:r>
              <a:rPr lang="en-US" sz="2400" dirty="0"/>
              <a:t>-</a:t>
            </a:r>
            <a:r>
              <a:rPr lang="en-US" sz="2400" dirty="0" err="1"/>
              <a:t>fv</a:t>
            </a:r>
            <a:r>
              <a:rPr lang="en-US" sz="2400" dirty="0"/>
              <a:t> = -1/ρ ∂p/∂x</a:t>
            </a:r>
            <a:endParaRPr lang="en-CA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7BBEF5-8C4B-03ED-88CF-7A4FAAA08DF7}"/>
              </a:ext>
            </a:extLst>
          </p:cNvPr>
          <p:cNvCxnSpPr>
            <a:cxnSpLocks/>
          </p:cNvCxnSpPr>
          <p:nvPr/>
        </p:nvCxnSpPr>
        <p:spPr>
          <a:xfrm>
            <a:off x="6325356" y="959667"/>
            <a:ext cx="84497" cy="58983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C226BA-0AA5-7C4B-7AD7-334B1FC1C78B}"/>
              </a:ext>
            </a:extLst>
          </p:cNvPr>
          <p:cNvSpPr txBox="1"/>
          <p:nvPr/>
        </p:nvSpPr>
        <p:spPr>
          <a:xfrm>
            <a:off x="2408222" y="181069"/>
            <a:ext cx="784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Key Equations in Fluid Dynamics</a:t>
            </a:r>
            <a:endParaRPr lang="en-CA" sz="3200" b="1" dirty="0">
              <a:solidFill>
                <a:srgbClr val="00B0F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9023D3E-D6EA-0212-922E-73B56A4101F3}"/>
              </a:ext>
            </a:extLst>
          </p:cNvPr>
          <p:cNvSpPr/>
          <p:nvPr/>
        </p:nvSpPr>
        <p:spPr>
          <a:xfrm>
            <a:off x="3665146" y="1291545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D64EF4C-5223-7171-A6E3-29EB02E8CDE2}"/>
              </a:ext>
            </a:extLst>
          </p:cNvPr>
          <p:cNvSpPr/>
          <p:nvPr/>
        </p:nvSpPr>
        <p:spPr>
          <a:xfrm>
            <a:off x="3475023" y="4932632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6DCA8CC-2ADB-C79F-D8B9-C5E49127F9CB}"/>
              </a:ext>
            </a:extLst>
          </p:cNvPr>
          <p:cNvSpPr/>
          <p:nvPr/>
        </p:nvSpPr>
        <p:spPr>
          <a:xfrm>
            <a:off x="2729621" y="6115388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8722BB1-69FE-9C42-C93C-B1FC69E15FCC}"/>
              </a:ext>
            </a:extLst>
          </p:cNvPr>
          <p:cNvSpPr/>
          <p:nvPr/>
        </p:nvSpPr>
        <p:spPr>
          <a:xfrm>
            <a:off x="4350192" y="3527748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25C12D0-8C2B-8555-39BA-911BC8910389}"/>
              </a:ext>
            </a:extLst>
          </p:cNvPr>
          <p:cNvSpPr/>
          <p:nvPr/>
        </p:nvSpPr>
        <p:spPr>
          <a:xfrm>
            <a:off x="10313407" y="2736933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C9529EC-DCAE-6F3B-F490-318553A43141}"/>
              </a:ext>
            </a:extLst>
          </p:cNvPr>
          <p:cNvSpPr/>
          <p:nvPr/>
        </p:nvSpPr>
        <p:spPr>
          <a:xfrm>
            <a:off x="8508750" y="1346620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DF26A5E-986E-8652-A4A3-338E9AF6F006}"/>
              </a:ext>
            </a:extLst>
          </p:cNvPr>
          <p:cNvSpPr/>
          <p:nvPr/>
        </p:nvSpPr>
        <p:spPr>
          <a:xfrm>
            <a:off x="9200583" y="4561092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12B0F62-57BF-147F-84EB-D1692E675374}"/>
              </a:ext>
            </a:extLst>
          </p:cNvPr>
          <p:cNvSpPr/>
          <p:nvPr/>
        </p:nvSpPr>
        <p:spPr>
          <a:xfrm>
            <a:off x="8398600" y="6048428"/>
            <a:ext cx="380246" cy="34031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FBFB-872B-EFCE-787E-2905A15C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052" y="330451"/>
            <a:ext cx="4917480" cy="108189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Image Velocimetry </a:t>
            </a:r>
            <a:b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(PIV)</a:t>
            </a:r>
            <a:endParaRPr lang="en-CA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C5933-16AD-8D73-3E12-F1F778CCC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343" y="1086416"/>
            <a:ext cx="7147280" cy="544113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E540B-6A12-E117-C2E1-7676F9BDE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27" y="2365216"/>
            <a:ext cx="4447722" cy="41623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non-invasive , instantaneous, whole field velocity measurement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planktonic behavior using turbulence tanks and PIV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80A58-F442-D336-C41D-2B6DBB8EE1A0}"/>
              </a:ext>
            </a:extLst>
          </p:cNvPr>
          <p:cNvSpPr txBox="1"/>
          <p:nvPr/>
        </p:nvSpPr>
        <p:spPr>
          <a:xfrm>
            <a:off x="5564721" y="330451"/>
            <a:ext cx="5640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CA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7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AFC7-797B-943A-31F8-41E3D798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310" y="99540"/>
            <a:ext cx="1705824" cy="58548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Snapshot 1 </a:t>
            </a:r>
            <a:endParaRPr lang="en-CA" sz="2400" dirty="0">
              <a:solidFill>
                <a:srgbClr val="00B0F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5EA083-D09D-2644-D644-A50ECC4BF2BB}"/>
              </a:ext>
            </a:extLst>
          </p:cNvPr>
          <p:cNvSpPr txBox="1">
            <a:spLocks/>
          </p:cNvSpPr>
          <p:nvPr/>
        </p:nvSpPr>
        <p:spPr>
          <a:xfrm>
            <a:off x="8351067" y="99540"/>
            <a:ext cx="1705824" cy="585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Snapshot 2</a:t>
            </a:r>
            <a:endParaRPr lang="en-CA" sz="2400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89289-11EF-3886-6488-89D42FC2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3"/>
          <a:stretch/>
        </p:blipFill>
        <p:spPr>
          <a:xfrm>
            <a:off x="190123" y="794385"/>
            <a:ext cx="5639431" cy="5624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5B6339-C894-32C5-4991-EBE138F04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3"/>
          <a:stretch/>
        </p:blipFill>
        <p:spPr>
          <a:xfrm>
            <a:off x="6323377" y="794385"/>
            <a:ext cx="5700317" cy="56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FA745-6FE9-41AD-7A91-5D143E896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904" y="177192"/>
            <a:ext cx="5607844" cy="6680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56FAA-A816-6877-B571-7BC0925A2498}"/>
              </a:ext>
            </a:extLst>
          </p:cNvPr>
          <p:cNvSpPr txBox="1"/>
          <p:nvPr/>
        </p:nvSpPr>
        <p:spPr>
          <a:xfrm>
            <a:off x="301782" y="689589"/>
            <a:ext cx="5794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Cross Correlation &amp; Problems</a:t>
            </a:r>
            <a:endParaRPr lang="en-CA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9A1A2-359C-B426-751F-A69E00C8E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2" y="1922703"/>
            <a:ext cx="5482216" cy="762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A57D9-3FF1-E2B9-5D8D-4C24A43C0C83}"/>
              </a:ext>
            </a:extLst>
          </p:cNvPr>
          <p:cNvSpPr txBox="1"/>
          <p:nvPr/>
        </p:nvSpPr>
        <p:spPr>
          <a:xfrm>
            <a:off x="301782" y="3333470"/>
            <a:ext cx="57942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resolution it can achieve is 1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take any physical equations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580DF3-39A4-1FA2-C203-19A80714A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9" t="28822" r="5076" b="15017"/>
          <a:stretch/>
        </p:blipFill>
        <p:spPr>
          <a:xfrm>
            <a:off x="604414" y="1147457"/>
            <a:ext cx="10983171" cy="5375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1B97E-6BD5-794F-53BE-B8944C1E9583}"/>
              </a:ext>
            </a:extLst>
          </p:cNvPr>
          <p:cNvSpPr txBox="1"/>
          <p:nvPr/>
        </p:nvSpPr>
        <p:spPr>
          <a:xfrm>
            <a:off x="0" y="334978"/>
            <a:ext cx="1210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Can a Feedforward or Convolutional Neural Network do a better job?</a:t>
            </a:r>
            <a:endParaRPr lang="en-CA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7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F7A16F-7F34-268E-1882-0E2A49AB9D62}"/>
              </a:ext>
            </a:extLst>
          </p:cNvPr>
          <p:cNvSpPr txBox="1">
            <a:spLocks/>
          </p:cNvSpPr>
          <p:nvPr/>
        </p:nvSpPr>
        <p:spPr>
          <a:xfrm>
            <a:off x="4159111" y="1199669"/>
            <a:ext cx="2972693" cy="6942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Advect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Particle</a:t>
            </a:r>
            <a:endParaRPr lang="en-CA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58CD4-F8AC-5A10-B18C-264FDCD5AF83}"/>
              </a:ext>
            </a:extLst>
          </p:cNvPr>
          <p:cNvSpPr txBox="1"/>
          <p:nvPr/>
        </p:nvSpPr>
        <p:spPr>
          <a:xfrm>
            <a:off x="552261" y="220851"/>
            <a:ext cx="1019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Synthetic data &amp; Feed it into PIV, FNN &amp; CNN</a:t>
            </a:r>
            <a:endParaRPr lang="en-CA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F08FF-DF5E-7C36-55FE-4ADF181A9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88"/>
          <a:stretch/>
        </p:blipFill>
        <p:spPr>
          <a:xfrm>
            <a:off x="104170" y="1529904"/>
            <a:ext cx="3266674" cy="27658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30FD1EA-02F7-28E8-41E8-17F6EA5C9F11}"/>
              </a:ext>
            </a:extLst>
          </p:cNvPr>
          <p:cNvSpPr txBox="1">
            <a:spLocks/>
          </p:cNvSpPr>
          <p:nvPr/>
        </p:nvSpPr>
        <p:spPr>
          <a:xfrm>
            <a:off x="848427" y="914400"/>
            <a:ext cx="2154725" cy="54902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Velocity Field</a:t>
            </a:r>
            <a:endParaRPr lang="en-CA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7B8E4-81B5-5314-9A92-9117D4B8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360" y="2021437"/>
            <a:ext cx="4163981" cy="2942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37B82-9D31-6C0A-E5CB-1BCBAFDD9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402" y="1377685"/>
            <a:ext cx="4080598" cy="24253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64114C-E5FC-BE5B-4970-5182959C2372}"/>
              </a:ext>
            </a:extLst>
          </p:cNvPr>
          <p:cNvCxnSpPr>
            <a:cxnSpLocks/>
          </p:cNvCxnSpPr>
          <p:nvPr/>
        </p:nvCxnSpPr>
        <p:spPr>
          <a:xfrm flipV="1">
            <a:off x="-36214" y="5009364"/>
            <a:ext cx="122010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1AB23F-CF8E-2B6B-DF2B-B94B723865AA}"/>
              </a:ext>
            </a:extLst>
          </p:cNvPr>
          <p:cNvSpPr/>
          <p:nvPr/>
        </p:nvSpPr>
        <p:spPr>
          <a:xfrm rot="2520000">
            <a:off x="7622494" y="4569974"/>
            <a:ext cx="472856" cy="26112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4B460E7-D202-5CC8-071B-4EEF940DBF76}"/>
              </a:ext>
            </a:extLst>
          </p:cNvPr>
          <p:cNvSpPr/>
          <p:nvPr/>
        </p:nvSpPr>
        <p:spPr>
          <a:xfrm rot="-2040000">
            <a:off x="3174767" y="4528868"/>
            <a:ext cx="517638" cy="24743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7723F-1F88-BD46-E29C-A8D06C4C96B3}"/>
              </a:ext>
            </a:extLst>
          </p:cNvPr>
          <p:cNvSpPr txBox="1"/>
          <p:nvPr/>
        </p:nvSpPr>
        <p:spPr>
          <a:xfrm>
            <a:off x="-36214" y="4575944"/>
            <a:ext cx="642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lang="en-CA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46CB600-B0F6-B4E2-C5DE-8F3437EFE003}"/>
              </a:ext>
            </a:extLst>
          </p:cNvPr>
          <p:cNvSpPr txBox="1">
            <a:spLocks/>
          </p:cNvSpPr>
          <p:nvPr/>
        </p:nvSpPr>
        <p:spPr>
          <a:xfrm>
            <a:off x="8999145" y="1001762"/>
            <a:ext cx="2213257" cy="5450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 1</a:t>
            </a:r>
            <a:endParaRPr lang="en-CA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5F33CDC-40C9-A808-633B-C7191F19044C}"/>
              </a:ext>
            </a:extLst>
          </p:cNvPr>
          <p:cNvSpPr/>
          <p:nvPr/>
        </p:nvSpPr>
        <p:spPr>
          <a:xfrm rot="-1560000">
            <a:off x="7635212" y="2114399"/>
            <a:ext cx="478381" cy="23502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BE215-04EB-9519-8D33-E45805FCA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54" y="5060644"/>
            <a:ext cx="5649463" cy="1729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9AC245-9C78-9E01-68FE-3BDE197A9181}"/>
              </a:ext>
            </a:extLst>
          </p:cNvPr>
          <p:cNvSpPr txBox="1"/>
          <p:nvPr/>
        </p:nvSpPr>
        <p:spPr>
          <a:xfrm>
            <a:off x="-70166" y="4988791"/>
            <a:ext cx="56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endParaRPr lang="en-CA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A244E1-E07A-A002-0E32-A397A9DD3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640" y="5060646"/>
            <a:ext cx="5599199" cy="172959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F19ED3-ABC5-DA12-3509-45C7915E85CA}"/>
              </a:ext>
            </a:extLst>
          </p:cNvPr>
          <p:cNvSpPr/>
          <p:nvPr/>
        </p:nvSpPr>
        <p:spPr>
          <a:xfrm rot="2280000">
            <a:off x="3304080" y="2044400"/>
            <a:ext cx="454449" cy="24319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819CF-D90B-818D-01C0-825C182C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3" y="515689"/>
            <a:ext cx="5269512" cy="304574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5391-5936-ADDD-F15A-6E210180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04" y="395355"/>
            <a:ext cx="5395865" cy="3169111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7585F0-5275-ADC7-5982-DA853158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4" y="3832770"/>
            <a:ext cx="5468689" cy="297815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28A43-62FA-D488-0D1C-0CE600237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012" y="3832770"/>
            <a:ext cx="5395865" cy="2978154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1418D-263A-6AC1-3F9D-DF8F4B65EB78}"/>
              </a:ext>
            </a:extLst>
          </p:cNvPr>
          <p:cNvSpPr txBox="1"/>
          <p:nvPr/>
        </p:nvSpPr>
        <p:spPr>
          <a:xfrm>
            <a:off x="1176951" y="397319"/>
            <a:ext cx="275644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Clean (Silent) Snapshot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49C2D-ADDC-9585-7939-85AC12E77FE8}"/>
              </a:ext>
            </a:extLst>
          </p:cNvPr>
          <p:cNvSpPr txBox="1"/>
          <p:nvPr/>
        </p:nvSpPr>
        <p:spPr>
          <a:xfrm>
            <a:off x="1512704" y="3527700"/>
            <a:ext cx="264130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Gradient Snapshot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369E-27BB-3C95-9163-11C7DB4F7DC5}"/>
              </a:ext>
            </a:extLst>
          </p:cNvPr>
          <p:cNvSpPr txBox="1"/>
          <p:nvPr/>
        </p:nvSpPr>
        <p:spPr>
          <a:xfrm>
            <a:off x="7358677" y="3527700"/>
            <a:ext cx="323453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Noise &amp; Gradient Snapshot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A9385-1FB0-DF8B-4F8B-8343D5CF8F52}"/>
              </a:ext>
            </a:extLst>
          </p:cNvPr>
          <p:cNvSpPr txBox="1"/>
          <p:nvPr/>
        </p:nvSpPr>
        <p:spPr>
          <a:xfrm>
            <a:off x="8060272" y="260502"/>
            <a:ext cx="216377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Noisy Snapshot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B628B-78E0-ABCB-D46F-1D873AF1EBDC}"/>
              </a:ext>
            </a:extLst>
          </p:cNvPr>
          <p:cNvSpPr txBox="1"/>
          <p:nvPr/>
        </p:nvSpPr>
        <p:spPr>
          <a:xfrm>
            <a:off x="3933394" y="54024"/>
            <a:ext cx="405780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At Various Intensity Levels</a:t>
            </a:r>
            <a:endParaRPr lang="en-C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3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553</Words>
  <Application>Microsoft Office PowerPoint</Application>
  <PresentationFormat>Widescreen</PresentationFormat>
  <Paragraphs>84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Times New Roman</vt:lpstr>
      <vt:lpstr>Office Theme</vt:lpstr>
      <vt:lpstr>Neural Network Application for PIV Analysis of Steady Fluid Flow</vt:lpstr>
      <vt:lpstr>PowerPoint Presentation</vt:lpstr>
      <vt:lpstr>PowerPoint Presentation</vt:lpstr>
      <vt:lpstr>Particle Image Velocimetry  (PIV)</vt:lpstr>
      <vt:lpstr>Snapshot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Sashwat Prasadh</dc:creator>
  <cp:lastModifiedBy>Sashwat Sashi</cp:lastModifiedBy>
  <cp:revision>77</cp:revision>
  <dcterms:created xsi:type="dcterms:W3CDTF">2024-08-13T16:15:10Z</dcterms:created>
  <dcterms:modified xsi:type="dcterms:W3CDTF">2025-02-24T20:34:56Z</dcterms:modified>
</cp:coreProperties>
</file>